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"/>
      <p:regular r:id="rId16"/>
      <p:bold r:id="rId17"/>
    </p:embeddedFont>
    <p:embeddedFont>
      <p:font typeface="Inter-Regular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B2691D7-F7FF-478C-82D2-7180EC05E797}">
  <a:tblStyle styleId="{CB2691D7-F7FF-478C-82D2-7180EC05E79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19" Type="http://schemas.openxmlformats.org/officeDocument/2006/relationships/font" Target="fonts/Inter-Regular-bold.fntdata"/><Relationship Id="rId18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2" name="Google Shape;142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CO_IF_22316_UO2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526632"/>
            <a:ext cx="5422900" cy="1270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Chetashri Bhusari, Lecturer, Vidyalankar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Date: 01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>
                <a:solidFill>
                  <a:schemeClr val="dk1"/>
                </a:solidFill>
              </a:rPr>
              <a:t>Unit 02 :</a:t>
            </a:r>
            <a:br>
              <a:rPr lang="en-IN">
                <a:solidFill>
                  <a:schemeClr val="dk1"/>
                </a:solidFill>
              </a:rPr>
            </a:br>
            <a:r>
              <a:rPr lang="en-IN">
                <a:solidFill>
                  <a:schemeClr val="dk1"/>
                </a:solidFill>
              </a:rPr>
              <a:t>Classes and Objects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27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 Chetashri Sachin Bhusari</a:t>
            </a:r>
            <a:endParaRPr/>
          </a:p>
        </p:txBody>
      </p:sp>
      <p:sp>
        <p:nvSpPr>
          <p:cNvPr id="139" name="Google Shape;139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Lecturer, Department of Information Technology[NBA Accredited],Vidyalankar Polytechnic,             Mumbai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ctrTitle"/>
          </p:nvPr>
        </p:nvSpPr>
        <p:spPr>
          <a:xfrm>
            <a:off x="776288" y="1954213"/>
            <a:ext cx="5850143" cy="1731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sz="3200"/>
              <a:t>Unit Outcome 4 :Write a program to delete a given object using destructor in a c++ program.</a:t>
            </a:r>
            <a:endParaRPr/>
          </a:p>
        </p:txBody>
      </p:sp>
      <p:sp>
        <p:nvSpPr>
          <p:cNvPr id="146" name="Google Shape;146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IN"/>
              <a:t>   Chetashri Sachin Bhusari</a:t>
            </a:r>
            <a:endParaRPr/>
          </a:p>
        </p:txBody>
      </p:sp>
      <p:sp>
        <p:nvSpPr>
          <p:cNvPr id="147" name="Google Shape;147;p28"/>
          <p:cNvSpPr txBox="1"/>
          <p:nvPr>
            <p:ph idx="3" type="body"/>
          </p:nvPr>
        </p:nvSpPr>
        <p:spPr>
          <a:xfrm>
            <a:off x="1619436" y="6216649"/>
            <a:ext cx="5850143" cy="355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 Lecturer, Department of Information Technology[NBA Accredited],Vidyalankar Polytechnic,             Mumbai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t/>
            </a:r>
            <a:endParaRPr sz="1200"/>
          </a:p>
        </p:txBody>
      </p:sp>
      <p:pic>
        <p:nvPicPr>
          <p:cNvPr id="148" name="Google Shape;14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Learning Outcome 11 :student should understand concept of destructor and examples</a:t>
            </a:r>
            <a:endParaRPr/>
          </a:p>
        </p:txBody>
      </p:sp>
      <p:sp>
        <p:nvSpPr>
          <p:cNvPr id="155" name="Google Shape;155;p29"/>
          <p:cNvSpPr txBox="1"/>
          <p:nvPr>
            <p:ph idx="2" type="body"/>
          </p:nvPr>
        </p:nvSpPr>
        <p:spPr>
          <a:xfrm>
            <a:off x="1800665" y="6039066"/>
            <a:ext cx="2622110" cy="1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 Chetashri Sachin Bhusari</a:t>
            </a:r>
            <a:endParaRPr/>
          </a:p>
        </p:txBody>
      </p:sp>
      <p:sp>
        <p:nvSpPr>
          <p:cNvPr id="156" name="Google Shape;156;p29"/>
          <p:cNvSpPr txBox="1"/>
          <p:nvPr>
            <p:ph idx="3" type="body"/>
          </p:nvPr>
        </p:nvSpPr>
        <p:spPr>
          <a:xfrm>
            <a:off x="1800665" y="626734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Lecturer, Department of Information Technology[NBA Accredited],Vidyalankar Polytechnic,             Mumbai</a:t>
            </a:r>
            <a:endParaRPr sz="1200"/>
          </a:p>
        </p:txBody>
      </p:sp>
      <p:pic>
        <p:nvPicPr>
          <p:cNvPr id="157" name="Google Shape;15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51" y="6039066"/>
            <a:ext cx="1078409" cy="35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What we will learn today </a:t>
            </a:r>
            <a:endParaRPr/>
          </a:p>
        </p:txBody>
      </p:sp>
      <p:graphicFrame>
        <p:nvGraphicFramePr>
          <p:cNvPr id="163" name="Google Shape;163;p30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{CB2691D7-F7FF-478C-82D2-7180EC05E797}</a:tableStyleId>
              </a:tblPr>
              <a:tblGrid>
                <a:gridCol w="2254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 Destructor in C++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Chetashri sachin bhusari</a:t>
            </a:r>
            <a:endParaRPr/>
          </a:p>
        </p:txBody>
      </p:sp>
      <p:sp>
        <p:nvSpPr>
          <p:cNvPr id="165" name="Google Shape;165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800"/>
              <a:t>Lecturer, Department of Information Technology[NBA Accredited],Vidyalankar Polytechnic,             Mumbai</a:t>
            </a:r>
            <a:endParaRPr/>
          </a:p>
        </p:txBody>
      </p:sp>
      <p:sp>
        <p:nvSpPr>
          <p:cNvPr id="166" name="Google Shape;166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Key takeaways</a:t>
            </a:r>
            <a:endParaRPr/>
          </a:p>
        </p:txBody>
      </p:sp>
      <p:sp>
        <p:nvSpPr>
          <p:cNvPr id="167" name="Google Shape;167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IN"/>
              <a:t>Destructor in c++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Map</a:t>
            </a:r>
            <a:endParaRPr/>
          </a:p>
        </p:txBody>
      </p:sp>
      <p:sp>
        <p:nvSpPr>
          <p:cNvPr id="173" name="Google Shape;173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4" name="Google Shape;174;p31"/>
          <p:cNvGrpSpPr/>
          <p:nvPr/>
        </p:nvGrpSpPr>
        <p:grpSpPr>
          <a:xfrm>
            <a:off x="1927275" y="2547901"/>
            <a:ext cx="7118252" cy="2177194"/>
            <a:chOff x="0" y="972319"/>
            <a:chExt cx="7118252" cy="2177194"/>
          </a:xfrm>
        </p:grpSpPr>
        <p:sp>
          <p:nvSpPr>
            <p:cNvPr id="175" name="Google Shape;175;p31"/>
            <p:cNvSpPr/>
            <p:nvPr/>
          </p:nvSpPr>
          <p:spPr>
            <a:xfrm>
              <a:off x="0" y="972319"/>
              <a:ext cx="7118252" cy="2177194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2AB755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31"/>
            <p:cNvSpPr/>
            <p:nvPr/>
          </p:nvSpPr>
          <p:spPr>
            <a:xfrm>
              <a:off x="4786746" y="1516617"/>
              <a:ext cx="1619680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1"/>
            <p:cNvSpPr txBox="1"/>
            <p:nvPr/>
          </p:nvSpPr>
          <p:spPr>
            <a:xfrm>
              <a:off x="4786746" y="1516617"/>
              <a:ext cx="1619680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33675" lIns="0" spcFirstLastPara="1" rIns="0" wrap="square" tIns="233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IN" sz="2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Examples</a:t>
              </a:r>
              <a:endParaRPr/>
            </a:p>
          </p:txBody>
        </p:sp>
        <p:sp>
          <p:nvSpPr>
            <p:cNvPr id="178" name="Google Shape;178;p31"/>
            <p:cNvSpPr/>
            <p:nvPr/>
          </p:nvSpPr>
          <p:spPr>
            <a:xfrm>
              <a:off x="2843129" y="1516617"/>
              <a:ext cx="1619680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1"/>
            <p:cNvSpPr txBox="1"/>
            <p:nvPr/>
          </p:nvSpPr>
          <p:spPr>
            <a:xfrm>
              <a:off x="2843129" y="1516617"/>
              <a:ext cx="1619680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33675" lIns="0" spcFirstLastPara="1" rIns="0" wrap="square" tIns="233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IN" sz="2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Syntax</a:t>
              </a:r>
              <a:endParaRPr/>
            </a:p>
          </p:txBody>
        </p:sp>
        <p:sp>
          <p:nvSpPr>
            <p:cNvPr id="180" name="Google Shape;180;p31"/>
            <p:cNvSpPr/>
            <p:nvPr/>
          </p:nvSpPr>
          <p:spPr>
            <a:xfrm>
              <a:off x="574589" y="1516617"/>
              <a:ext cx="1944604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1"/>
            <p:cNvSpPr txBox="1"/>
            <p:nvPr/>
          </p:nvSpPr>
          <p:spPr>
            <a:xfrm>
              <a:off x="574589" y="1516617"/>
              <a:ext cx="1944604" cy="1088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33675" lIns="0" spcFirstLastPara="1" rIns="0" wrap="square" tIns="233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IN" sz="2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Destructor Characteristics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Learning Objective/ Key learning</a:t>
            </a:r>
            <a:endParaRPr/>
          </a:p>
        </p:txBody>
      </p:sp>
      <p:sp>
        <p:nvSpPr>
          <p:cNvPr id="187" name="Google Shape;187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IN"/>
              <a:t>Understand concept of destructor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Destructor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4" name="Google Shape;194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85750" lvl="0" marL="28575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b="1" lang="en-IN" sz="1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Destructor</a:t>
            </a: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 is used to destroy the object that have been created by a constructor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It’s a special member function having the same name that of the class.  </a:t>
            </a:r>
            <a:endParaRPr/>
          </a:p>
          <a:p>
            <a:pPr indent="-285750" lvl="0" marL="28575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It is preceded by tilde (~) sign.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Like constructors, Destructors do not have return data type and does not take any argument.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This member function in public section only.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destructor will be invoked implicitly by clean up storage that is no longer accessible. 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It can‟t be declared static, const or volatile.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Definition of destructor does not have any meaningful contents.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Ex:-  class abc    Will have destructor function like this: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IN" sz="16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IN" sz="2000">
                <a:latin typeface="Times New Roman"/>
                <a:ea typeface="Times New Roman"/>
                <a:cs typeface="Times New Roman"/>
                <a:sym typeface="Times New Roman"/>
              </a:rPr>
              <a:t>~abc()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IN" sz="2000"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IN" sz="2000">
                <a:latin typeface="Times New Roman"/>
                <a:ea typeface="Times New Roman"/>
                <a:cs typeface="Times New Roman"/>
                <a:sym typeface="Times New Roman"/>
              </a:rPr>
              <a:t>cout&lt;&lt;”Destructor invoked”;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lang="en-IN" sz="2000"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Example: Destructor</a:t>
            </a:r>
            <a:br>
              <a:rPr lang="en-IN"/>
            </a:br>
            <a:r>
              <a:rPr lang="en-IN"/>
              <a:t> </a:t>
            </a:r>
            <a:endParaRPr b="1"/>
          </a:p>
        </p:txBody>
      </p:sp>
      <p:sp>
        <p:nvSpPr>
          <p:cNvPr id="202" name="Google Shape;202;p34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3" name="Google Shape;203;p34"/>
          <p:cNvGraphicFramePr/>
          <p:nvPr/>
        </p:nvGraphicFramePr>
        <p:xfrm>
          <a:off x="609917" y="884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{CB2691D7-F7FF-478C-82D2-7180EC05E797}</a:tableStyleId>
              </a:tblPr>
              <a:tblGrid>
                <a:gridCol w="5636150"/>
                <a:gridCol w="5342375"/>
              </a:tblGrid>
              <a:tr h="5679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#include&lt;iostream&gt;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 student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private : int rollno;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	float per;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: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 ( int r , float p) /* constructor - to initialize rollno and per */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	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	rollno = r;/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	per =p;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~student()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	std::cout&lt;&lt;"\n Destructor gets called";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showdata (void)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std::cout&lt;&lt;" \n Roll No =  "&lt;&lt;rollno 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std::cout&lt;&lt;"\n Marks  = "&lt;&lt;per;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 main(void)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 s1( 102, 89);// constructor is invoked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s1.showdata();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}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IN" sz="18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Output: Executed with the help of Dev C++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04" name="Google Shape;20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2665" y="4387843"/>
            <a:ext cx="4339614" cy="208858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